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64" r:id="rId5"/>
    <p:sldId id="265" r:id="rId6"/>
    <p:sldId id="259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1" r:id="rId15"/>
    <p:sldId id="272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48" autoAdjust="0"/>
  </p:normalViewPr>
  <p:slideViewPr>
    <p:cSldViewPr snapToGrid="0">
      <p:cViewPr varScale="1">
        <p:scale>
          <a:sx n="83" d="100"/>
          <a:sy n="83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6364-F733-109E-9B19-7D9F651B02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D77BFA-EAD0-12D7-6BF0-0EC93413D8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6EF63-C810-CDD1-AB84-ADA146C9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6C3FB-8BB1-F874-0CFC-C9AED802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0C88C-A80A-C9A8-C227-1F805870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662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F6E2-C38A-FBCD-7687-A001ECEA8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5D66B-34A1-16A5-6427-7B2FAA311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E3E2E-D2AB-FA98-2C25-856EAC40C4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7D33C-A757-A3ED-01E7-0D6630A5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20569-3DA3-368B-6CE9-B1909DF49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76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49D9-EFE5-E2FA-42B5-58DAA4E12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2CEC6B-8D13-DE09-FA77-1D2200F0A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A89DD-5DB7-D4A2-76AF-ACF7AD6A4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14021-85C3-382B-B605-C7AF1E3D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FF1C0-5ACC-529F-4CFF-D84EDB1F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857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C36CC-F2B6-3A4C-2C28-F04E46DF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74645-7CFE-2FD4-EA9E-7FB25CFB9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D0BD0-9B37-0168-54F9-1ED8110E1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27006-66E7-F51C-DF3C-A7309A80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D36FB-C6D8-3049-B236-9569D1DD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7CC61-E577-CDDC-BEAB-1BB1465A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31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72A38-5691-4E31-68F8-C5849FC0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77D64-247B-5ECD-EF69-87D1A0397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AB8DD-D5F0-20C6-BAEF-0692F4A9F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39FEB-96B8-B0D6-6A85-6519F8F48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D3AFD9-EC3D-6007-D2A1-58BE144BF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0881DE-0746-6E0C-12E6-59D50B2B9B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8ED16-09E9-3446-FDE4-3B0E5B56E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B7AF8B-DD91-441B-480E-57900343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983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D247-F9BF-D098-23DE-89E910552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EA705F-A3D4-622E-7A00-1B6CEE48F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F267B-94AB-7BFD-0806-57BEA7EF2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B8D93-0317-D2CF-8B18-EE5B7D34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7526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E00EE-9E7A-DEC5-D942-C61A175A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B315E1-82E3-91E6-1316-703BC9FDF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639EF-1D40-2449-6FFC-EC2258A4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94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F7949-D88E-639E-5E08-8F0A2F7BC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0159F-0FE0-DCB9-EE4D-F0EADAF30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57631-8CA2-BA5E-CF6B-0A967302C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43015-0346-78FA-CC22-57DEA84F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D3902-98E1-A723-D626-3836AA7B2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5DF0D-E689-AAEB-7FE8-380BC246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387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A269-1246-E705-EC08-015CB128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7D808F-503C-7AF3-0E48-22EAD19C2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FFA73-A5D1-8190-F182-292BBAD20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4F4B4-6F41-F137-E86D-31B699F1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60E84-64D6-467F-5714-C93277CE7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D27A7-203C-703B-CDA5-50E69095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037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0AF05-55BC-CB71-CBDE-8BE830FE6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74D22-5456-B1A8-4E9E-2D5DE1E287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A81F5-AF1B-C0A6-DBCD-2A183F1C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A292C-265C-B653-FE9A-F749514D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51F67-A8D0-8435-4E30-1A8FE26BF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88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5E7A8B-AABC-35BB-4338-52454DEB9F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79AEA-E8B4-045D-E15B-8A99DE43A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14642-BE6B-E362-53FD-4A39326A44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A9719838-D93D-4A43-BDD8-96D1A6180CBF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A1D2C-24C9-E1C4-B1C4-59D71312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208A-A6DA-4A42-F7A9-96A60676E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43775EB-5617-4BF4-A9D8-D621E706C26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4999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5394E-5AAE-FC0D-6BD3-67B7CAD11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B5632-0874-7A4F-971F-C2D927D87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A3CA0-FF2E-F68E-EFEC-AF6A5E70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1CDDB-D3F0-1508-DE90-6D3912047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2DF58-B491-D552-695B-AC9FE9A4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9338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1F2B-3F96-B2DB-A359-0878F579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F84F6-1767-0078-117F-14B99B979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30EF1-CC64-693E-4AD7-7EA84BD24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8F97B-708B-DBC7-DEBA-B03A23D1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BA009-B989-BEE7-DC16-37FE10EC3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56282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98ADC-2998-6A1D-7C07-07E3B3233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CAF61-C370-7480-63BA-8255B72C1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06F14-44FA-B317-CE4C-B63008AB5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F568A-5846-04EA-9ED3-211411E07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68083-3E8E-4CA3-E91B-E8A110CD7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034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C7F8-8E5C-4363-8CC7-BDBF253B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17749-4746-D826-89A6-18178C723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A32198-9F6A-6997-C499-DC7CD2C87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47C79-E246-A7FB-22C0-773BFCC2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3754D-6008-8615-209E-3ED751625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D76E82-E380-05E4-3AFF-22DCE550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6925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F7EA4-7C99-9F8E-CB83-B08C3E7BF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4ECE4-AD70-8AB8-2855-494E30A39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E4106-E13B-749C-8191-ABE591D0A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3F3987-0347-0D97-1041-E1DD667B3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2367AE-9DD7-79DD-E6B8-56B6210E1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4E4B4-BF93-ADFE-E738-72597E01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102E2E-48D2-1F00-3581-D58473A50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DA52C7-ABFC-9658-1BD8-DA3C197A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03391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A973-522A-0B8F-0411-49D4A6FA1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7D894-6AAA-A575-11C4-D5846E349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6799B-8337-648D-5CD8-8E9741CA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6E97D-6A08-F8BE-168F-B634BA5E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664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C6994-B691-2BD7-66E9-BDEA855D6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EDAEE-E5CD-C7F9-A36A-21F1CAE12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D13E3-AEC3-C6E6-605E-2224B86D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4782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B1F0-B955-891C-3993-DCB42C1F8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24B4-BF79-D416-0C3B-8AEA898F7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FDDB6-1D4D-7715-3AA0-7001C7583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11DD0-1838-6CE2-DB99-5F6CCCB49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C4985-B630-B602-DCB5-DAB28294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1DE1F-FF96-64C6-8A80-5649801DE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958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5A75-6D89-4787-D527-7BDC10B3F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9884E-81BC-31FF-B60A-0C6C29798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D7DBC-1390-8739-FE36-EC340A472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F639B-18B6-0F6D-CD2A-2AA66D6E1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7B4C1-EA9C-C528-F140-A49A4EB40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7F780-074F-F0F5-2D22-2589213E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7993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4F0B0-AFA7-5E72-D6B8-972F6696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9AE77-1F0C-163D-4F7F-A4703697B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68ECF-F960-32A2-B566-5FAD294B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879E4-03EF-C559-C53F-A8C9E23E2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00B56-9468-7487-6129-5A22D7D8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2303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2989D9-A51D-49E6-BD99-86DEA25AF4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FE2AA0-51BD-D364-026A-EC0A27FC1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135F5-30BE-B9F5-FA82-E73C742D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EC3B0-6F62-CC73-851C-B225E3F2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281BA-C2B1-F36A-EEA6-F555DC93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2116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84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888466-B3BA-AEA6-1099-59B53C7A6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1F85E-C375-527E-3C60-50F9E994D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7E07C-3B59-EEDC-DA5D-4122144E7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8DE03-D7FE-41DE-96D2-13183E7C9CD0}" type="datetimeFigureOut">
              <a:rPr lang="bg-BG" smtClean="0"/>
              <a:t>22.04.2024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5190-72E1-3DCF-7427-1B21A458D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1CC15-1857-D396-FA57-77A0EC3C35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95B9A-5F57-48EA-9D5F-3F319E37A7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496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tzaneva@abv.b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5BB28D-AED8-5C43-B2F6-75BC273FA932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C15456-E84E-FC21-A02E-7BE7ED46A8D3}"/>
              </a:ext>
            </a:extLst>
          </p:cNvPr>
          <p:cNvSpPr txBox="1"/>
          <p:nvPr/>
        </p:nvSpPr>
        <p:spPr>
          <a:xfrm>
            <a:off x="2515550" y="1626310"/>
            <a:ext cx="68808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latin typeface="Arial" panose="020B0604020202020204" pitchFamily="34" charset="0"/>
                <a:cs typeface="Arial" panose="020B0604020202020204" pitchFamily="34" charset="0"/>
              </a:rPr>
              <a:t>ПРОЕКТ: </a:t>
            </a:r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BGLD-1.007-006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-C01</a:t>
            </a:r>
            <a:endParaRPr lang="bg-B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EE2E56-FC89-69F6-2616-FCB3DABBBD1D}"/>
              </a:ext>
            </a:extLst>
          </p:cNvPr>
          <p:cNvSpPr txBox="1"/>
          <p:nvPr/>
        </p:nvSpPr>
        <p:spPr>
          <a:xfrm>
            <a:off x="1575413" y="2472631"/>
            <a:ext cx="9099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Иновативни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заедно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за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стимулиране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заетостта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повишаване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конкурентоспособността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местния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пазар</a:t>
            </a:r>
            <a:endParaRPr lang="bg-BG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1F9BC7-CA23-C4D1-208D-27CFEAE969FD}"/>
              </a:ext>
            </a:extLst>
          </p:cNvPr>
          <p:cNvSpPr txBox="1"/>
          <p:nvPr/>
        </p:nvSpPr>
        <p:spPr>
          <a:xfrm>
            <a:off x="1883885" y="3758881"/>
            <a:ext cx="7899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Бенефициент: „ЕЙКЪРС“ ЕООД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B50BCB-5F06-42BE-F73C-E7A4CD1BC073}"/>
              </a:ext>
            </a:extLst>
          </p:cNvPr>
          <p:cNvSpPr txBox="1"/>
          <p:nvPr/>
        </p:nvSpPr>
        <p:spPr>
          <a:xfrm>
            <a:off x="2128859" y="4572145"/>
            <a:ext cx="765424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Партньор: Сдружение „Клъстер за образование, обучения и квалификации</a:t>
            </a: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80" name="TextBox 979">
            <a:extLst>
              <a:ext uri="{FF2B5EF4-FFF2-40B4-BE49-F238E27FC236}">
                <a16:creationId xmlns:a16="http://schemas.microsoft.com/office/drawing/2014/main" id="{790B729E-C5C4-0C9E-8FE3-4DFE61AB8401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2" name="Picture 981">
            <a:extLst>
              <a:ext uri="{FF2B5EF4-FFF2-40B4-BE49-F238E27FC236}">
                <a16:creationId xmlns:a16="http://schemas.microsoft.com/office/drawing/2014/main" id="{85DCCBED-E578-C476-0714-141AD46A1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7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743901" y="2140768"/>
            <a:ext cx="10424160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bg-BG" sz="3200" b="1" dirty="0">
                <a:latin typeface="Arial" panose="020B0604020202020204" pitchFamily="34" charset="0"/>
                <a:cs typeface="Arial" panose="020B0604020202020204" pitchFamily="34" charset="0"/>
              </a:rPr>
              <a:t>Проектът е финансиран от Финансовия механизъм на Европейското икономическо пространство 2014 - 2021 г. чрез Програма „Местно развитие, намаляване на бедността и подобрено включване на уязвими групи”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3A148-53F3-8024-6635-20865BEB133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4EB3B9-32B8-4D0D-9026-5B776CF7D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39BD2F-3096-D455-D35B-25A3A345BE0E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68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384340" y="1296541"/>
            <a:ext cx="11486477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00"/>
              </a:lnSpc>
            </a:pPr>
            <a:r>
              <a:rPr lang="bg-BG" sz="3200" b="1" dirty="0">
                <a:latin typeface="Arial" panose="020B0604020202020204" pitchFamily="34" charset="0"/>
                <a:cs typeface="Arial" panose="020B0604020202020204" pitchFamily="34" charset="0"/>
              </a:rPr>
              <a:t>ЕЙКЪРС ЕООД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3DAD0-DBD9-27E5-C497-E7C5175E452C}"/>
              </a:ext>
            </a:extLst>
          </p:cNvPr>
          <p:cNvSpPr txBox="1"/>
          <p:nvPr/>
        </p:nvSpPr>
        <p:spPr>
          <a:xfrm>
            <a:off x="320039" y="1919699"/>
            <a:ext cx="11486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Основната дейност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 дружеството е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консултантска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дейност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технологии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60A2A2-D917-F025-4CFC-6E6F62188B2D}"/>
              </a:ext>
            </a:extLst>
          </p:cNvPr>
          <p:cNvSpPr txBox="1"/>
          <p:nvPr/>
        </p:nvSpPr>
        <p:spPr>
          <a:xfrm>
            <a:off x="320039" y="2396840"/>
            <a:ext cx="1168818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„ЕЙКЪРС” ЕООД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предлага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разнообразие от услуги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областта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информационните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технологии,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някои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от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изпълнените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през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последните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години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свързани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с: разработка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функционалност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мултитенанс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"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Мениджмънт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рипортинг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";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обновяване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настройка на Oracle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инженерни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услуги и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софтуерна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оптимизация на Работни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ФВ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паркове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до 5МВ;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деинсталация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унищожаване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данни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от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сървърна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оборудване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консултантски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услуги по платформа 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платежни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събирания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; регистрация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пренастройка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устройство;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обследване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диагностика на CISCO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оборудване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много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други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FE7ED-79D1-6F99-810B-90D4DA2421D4}"/>
              </a:ext>
            </a:extLst>
          </p:cNvPr>
          <p:cNvSpPr txBox="1"/>
          <p:nvPr/>
        </p:nvSpPr>
        <p:spPr>
          <a:xfrm>
            <a:off x="342841" y="4689982"/>
            <a:ext cx="11688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„ЕЙКЪРС“ ЕООД е: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Постигане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високо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качество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предоставените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услуги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областта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технологии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8F1A4F-0F0C-65C8-7B47-E841AA9AE451}"/>
              </a:ext>
            </a:extLst>
          </p:cNvPr>
          <p:cNvSpPr txBox="1"/>
          <p:nvPr/>
        </p:nvSpPr>
        <p:spPr>
          <a:xfrm>
            <a:off x="320040" y="5559302"/>
            <a:ext cx="116881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Мисията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„ЕЙКЪРС“ ЕООД е: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Предоставяне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висококачествени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услуги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областта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информационните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технологии 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осигуряване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ефективност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подобряване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работния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сигурност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нашите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клиенти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A7AA20-8CDE-02F7-7A93-C1680E035CDF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7F98D3-E4DF-51D4-E05C-742ED09C8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C63D71-40CC-9F7E-0748-7A86BDE16A45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0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320040" y="1545996"/>
            <a:ext cx="1185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700" b="1" dirty="0">
                <a:latin typeface="Arial" panose="020B0604020202020204" pitchFamily="34" charset="0"/>
                <a:cs typeface="Arial" panose="020B0604020202020204" pitchFamily="34" charset="0"/>
              </a:rPr>
              <a:t>Сдружение „Клъстер за образование, обучения и квалификации“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9405C-4444-A7C2-832D-D6010B2E40DD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71477B-7787-CE96-5886-C74011DB77DC}"/>
              </a:ext>
            </a:extLst>
          </p:cNvPr>
          <p:cNvSpPr txBox="1"/>
          <p:nvPr/>
        </p:nvSpPr>
        <p:spPr>
          <a:xfrm>
            <a:off x="320040" y="2062957"/>
            <a:ext cx="1152681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Клъстерът за образование, обучения и квалификации (КООК) е сдружение, създадено през 2013 г., в което </a:t>
            </a: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членуват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11 търговски дружества, 1 сдружение, 1 висше училище и 10 физически лица.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03088-644A-C857-118F-A0DB8B5E9926}"/>
              </a:ext>
            </a:extLst>
          </p:cNvPr>
          <p:cNvSpPr txBox="1"/>
          <p:nvPr/>
        </p:nvSpPr>
        <p:spPr>
          <a:xfrm>
            <a:off x="320040" y="2702097"/>
            <a:ext cx="1152681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Визията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на КООК е да се превърне в успешен иновационен клъстер, разработващ, усъвършенстващ, внедряващ, апробиращ и популяризиращ иновативни практики в сферата на образованието, обучението, квалификацията, научноизследователската и развойната дейност (НИРД)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3E635-73B4-F5B6-DACB-9531342FE45E}"/>
              </a:ext>
            </a:extLst>
          </p:cNvPr>
          <p:cNvSpPr txBox="1"/>
          <p:nvPr/>
        </p:nvSpPr>
        <p:spPr>
          <a:xfrm>
            <a:off x="320040" y="3554147"/>
            <a:ext cx="1152681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Мисията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на КООК е да повиши качеството, нивото и имиджа на образованието, научните изследвания и иновации в България и в частност на обучителните мероприятия, квалификационните и </a:t>
            </a:r>
            <a:r>
              <a:rPr lang="bg-BG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преквалификационни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 дейности, научноизследователската, развойната и иновационната дейност чрез популяризиране, съвместно използване на съоръжения и обмен на познания и опит, ефективен принос за трансфера на знания, изграждане на мрежи, разпространение на информация и сътрудничество между предприятията и други организации в клъстера.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B1A80F-85FD-B9BE-FD14-4572A59BF7D1}"/>
              </a:ext>
            </a:extLst>
          </p:cNvPr>
          <p:cNvSpPr txBox="1"/>
          <p:nvPr/>
        </p:nvSpPr>
        <p:spPr>
          <a:xfrm>
            <a:off x="320040" y="5200248"/>
            <a:ext cx="1152681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КООК има </a:t>
            </a:r>
            <a:r>
              <a:rPr lang="bg-BG" sz="1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център за професионално обучение </a:t>
            </a:r>
            <a:r>
              <a:rPr lang="bg-BG" sz="1700" b="1" dirty="0">
                <a:latin typeface="Arial" panose="020B0604020202020204" pitchFamily="34" charset="0"/>
                <a:cs typeface="Arial" panose="020B0604020202020204" pitchFamily="34" charset="0"/>
              </a:rPr>
              <a:t>(ЦПО), лицензиран от Националната агенция за професионално образование и обучение (НАПОО) под № 2020121532 с обхват 20 специалности от 13 различни професии.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0DA538-30D6-016C-2FEB-F8CDC9687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5394A1-40DE-D911-C0E5-ABC67AE9239C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39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D73FC-570D-8BD4-10AC-3AD215DA72D3}"/>
              </a:ext>
            </a:extLst>
          </p:cNvPr>
          <p:cNvSpPr txBox="1"/>
          <p:nvPr/>
        </p:nvSpPr>
        <p:spPr>
          <a:xfrm>
            <a:off x="883920" y="1836882"/>
            <a:ext cx="10424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latin typeface="Arial" panose="020B0604020202020204" pitchFamily="34" charset="0"/>
                <a:cs typeface="Arial" panose="020B0604020202020204" pitchFamily="34" charset="0"/>
              </a:rPr>
              <a:t>Въвеждане на иновативни подходи, насочени към стимулиране на икономическата активност и създаване на работни места в гр. Димитровград.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B2FA6-9EE0-7771-AFCC-2CCB6081FC5B}"/>
              </a:ext>
            </a:extLst>
          </p:cNvPr>
          <p:cNvSpPr txBox="1"/>
          <p:nvPr/>
        </p:nvSpPr>
        <p:spPr>
          <a:xfrm>
            <a:off x="2635596" y="1246110"/>
            <a:ext cx="6477918" cy="5876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sz="2800" dirty="0">
                <a:solidFill>
                  <a:srgbClr val="C00000"/>
                </a:solidFill>
              </a:rPr>
              <a:t>Обща цел на проекта: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15E955-C736-3F05-4458-6786857AF083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C7120-432C-0FE9-B2A0-4F2C8712E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BBB01D-2F37-2B2F-CA13-07140DAA2C0E}"/>
              </a:ext>
            </a:extLst>
          </p:cNvPr>
          <p:cNvSpPr txBox="1"/>
          <p:nvPr/>
        </p:nvSpPr>
        <p:spPr>
          <a:xfrm>
            <a:off x="301403" y="3244334"/>
            <a:ext cx="11589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Подобряване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възможностите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трудова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реализация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местния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пазар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07748-F2F2-28C1-59AA-6CED5CDAD006}"/>
              </a:ext>
            </a:extLst>
          </p:cNvPr>
          <p:cNvSpPr txBox="1"/>
          <p:nvPr/>
        </p:nvSpPr>
        <p:spPr>
          <a:xfrm>
            <a:off x="2717020" y="2485457"/>
            <a:ext cx="6477918" cy="5876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sz="2400" dirty="0">
                <a:solidFill>
                  <a:srgbClr val="C00000"/>
                </a:solidFill>
              </a:rPr>
              <a:t>Специфични цели на проекта: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6AAE14-B393-3EA0-A497-FAB2FEAD2C19}"/>
              </a:ext>
            </a:extLst>
          </p:cNvPr>
          <p:cNvSpPr txBox="1"/>
          <p:nvPr/>
        </p:nvSpPr>
        <p:spPr>
          <a:xfrm>
            <a:off x="831222" y="3905440"/>
            <a:ext cx="10529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Въвеждане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иновативен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подход 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предоставяне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информация за работни места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безработни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лица и/или лица от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уязвими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групи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включването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им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пазара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труда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B0F232-7767-76CD-D1FF-8C4B334C84D8}"/>
              </a:ext>
            </a:extLst>
          </p:cNvPr>
          <p:cNvSpPr txBox="1"/>
          <p:nvPr/>
        </p:nvSpPr>
        <p:spPr>
          <a:xfrm>
            <a:off x="736293" y="4849855"/>
            <a:ext cx="10719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3) Стимулиране заетостта и подобряване организацията на работата за подобряване конкурентоспособността на местния пазар.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9A48EE-E667-8191-AE9C-B350032357B8}"/>
              </a:ext>
            </a:extLst>
          </p:cNvPr>
          <p:cNvSpPr txBox="1"/>
          <p:nvPr/>
        </p:nvSpPr>
        <p:spPr>
          <a:xfrm>
            <a:off x="694063" y="5756118"/>
            <a:ext cx="10614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4) Повишаване квалификацията на идентифицираните безработни лица и/или уязвими групи, чрез провеждане на обучения.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31D68-CDA4-BC4E-EC58-2D117909D6DA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943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B103A9-355D-2A58-85FC-7512008688B7}"/>
              </a:ext>
            </a:extLst>
          </p:cNvPr>
          <p:cNvSpPr txBox="1"/>
          <p:nvPr/>
        </p:nvSpPr>
        <p:spPr>
          <a:xfrm>
            <a:off x="7215615" y="5561492"/>
            <a:ext cx="4815410" cy="5759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bg-BG" sz="2400" dirty="0"/>
              <a:t>Край на проекта: 30.04.2024 г.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8E6A1-0573-53FB-9948-C1C8803A26CD}"/>
              </a:ext>
            </a:extLst>
          </p:cNvPr>
          <p:cNvSpPr txBox="1"/>
          <p:nvPr/>
        </p:nvSpPr>
        <p:spPr>
          <a:xfrm>
            <a:off x="2858331" y="1416334"/>
            <a:ext cx="6181551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dirty="0">
                <a:solidFill>
                  <a:srgbClr val="C00000"/>
                </a:solidFill>
              </a:rPr>
              <a:t>Кратко описание на проекта</a:t>
            </a:r>
            <a:r>
              <a:rPr lang="bg-BG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B3BD2-CF7A-6B04-2D42-12A36E46C7C0}"/>
              </a:ext>
            </a:extLst>
          </p:cNvPr>
          <p:cNvSpPr txBox="1"/>
          <p:nvPr/>
        </p:nvSpPr>
        <p:spPr>
          <a:xfrm>
            <a:off x="313700" y="2101442"/>
            <a:ext cx="11564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>
                <a:solidFill>
                  <a:schemeClr val="tx1"/>
                </a:solidFill>
              </a:rPr>
              <a:t>Проектът</a:t>
            </a:r>
            <a:r>
              <a:rPr lang="ru-RU" sz="2400" dirty="0">
                <a:solidFill>
                  <a:schemeClr val="tx1"/>
                </a:solidFill>
              </a:rPr>
              <a:t> е </a:t>
            </a:r>
            <a:r>
              <a:rPr lang="ru-RU" sz="2400" dirty="0" err="1">
                <a:solidFill>
                  <a:schemeClr val="tx1"/>
                </a:solidFill>
              </a:rPr>
              <a:t>насочен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към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създаване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възможности</a:t>
            </a:r>
            <a:r>
              <a:rPr lang="ru-RU" sz="2400" dirty="0">
                <a:solidFill>
                  <a:schemeClr val="tx1"/>
                </a:solidFill>
              </a:rPr>
              <a:t> за </a:t>
            </a:r>
            <a:r>
              <a:rPr lang="ru-RU" sz="2400" dirty="0" err="1">
                <a:solidFill>
                  <a:schemeClr val="tx1"/>
                </a:solidFill>
              </a:rPr>
              <a:t>трудова</a:t>
            </a:r>
            <a:r>
              <a:rPr lang="ru-RU" sz="2400" dirty="0">
                <a:solidFill>
                  <a:schemeClr val="tx1"/>
                </a:solidFill>
              </a:rPr>
              <a:t> реализация и </a:t>
            </a:r>
            <a:r>
              <a:rPr lang="ru-RU" sz="2400" dirty="0" err="1">
                <a:solidFill>
                  <a:schemeClr val="tx1"/>
                </a:solidFill>
              </a:rPr>
              <a:t>повишаване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квалификацията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безработни</a:t>
            </a:r>
            <a:r>
              <a:rPr lang="ru-RU" sz="2400" dirty="0">
                <a:solidFill>
                  <a:schemeClr val="tx1"/>
                </a:solidFill>
              </a:rPr>
              <a:t> лица и/или лица от </a:t>
            </a:r>
            <a:r>
              <a:rPr lang="ru-RU" sz="2400" dirty="0" err="1">
                <a:solidFill>
                  <a:schemeClr val="tx1"/>
                </a:solidFill>
              </a:rPr>
              <a:t>уязвими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групи</a:t>
            </a:r>
            <a:r>
              <a:rPr lang="ru-RU" sz="2400" dirty="0">
                <a:solidFill>
                  <a:schemeClr val="tx1"/>
                </a:solidFill>
              </a:rPr>
              <a:t>, чрез </a:t>
            </a:r>
            <a:r>
              <a:rPr lang="ru-RU" sz="2400" dirty="0" err="1">
                <a:solidFill>
                  <a:schemeClr val="tx1"/>
                </a:solidFill>
              </a:rPr>
              <a:t>въвеждане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иновативни</a:t>
            </a:r>
            <a:r>
              <a:rPr lang="ru-RU" sz="2400" dirty="0">
                <a:solidFill>
                  <a:schemeClr val="tx1"/>
                </a:solidFill>
              </a:rPr>
              <a:t> подходи за </a:t>
            </a:r>
            <a:r>
              <a:rPr lang="ru-RU" sz="2400" dirty="0" err="1">
                <a:solidFill>
                  <a:schemeClr val="tx1"/>
                </a:solidFill>
              </a:rPr>
              <a:t>предоставяне</a:t>
            </a:r>
            <a:r>
              <a:rPr lang="ru-RU" sz="2400" dirty="0">
                <a:solidFill>
                  <a:schemeClr val="tx1"/>
                </a:solidFill>
              </a:rPr>
              <a:t> на информация за работни места, за </a:t>
            </a:r>
            <a:r>
              <a:rPr lang="ru-RU" sz="2400" dirty="0" err="1">
                <a:solidFill>
                  <a:schemeClr val="tx1"/>
                </a:solidFill>
              </a:rPr>
              <a:t>подобряване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организацията</a:t>
            </a:r>
            <a:r>
              <a:rPr lang="ru-RU" sz="2400" dirty="0">
                <a:solidFill>
                  <a:schemeClr val="tx1"/>
                </a:solidFill>
              </a:rPr>
              <a:t> на работа и за </a:t>
            </a:r>
            <a:r>
              <a:rPr lang="ru-RU" sz="2400" dirty="0" err="1">
                <a:solidFill>
                  <a:schemeClr val="tx1"/>
                </a:solidFill>
              </a:rPr>
              <a:t>придобиване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професионални</a:t>
            </a:r>
            <a:r>
              <a:rPr lang="ru-RU" sz="2400" dirty="0">
                <a:solidFill>
                  <a:schemeClr val="tx1"/>
                </a:solidFill>
              </a:rPr>
              <a:t> знания, умения и компетентности.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EEEFE9-4CC9-569F-F33A-356C4BC7C9F9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02421F-D39C-8D0A-436A-960119E412ED}"/>
              </a:ext>
            </a:extLst>
          </p:cNvPr>
          <p:cNvSpPr txBox="1"/>
          <p:nvPr/>
        </p:nvSpPr>
        <p:spPr>
          <a:xfrm>
            <a:off x="388202" y="4686233"/>
            <a:ext cx="11121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400" dirty="0">
                <a:solidFill>
                  <a:srgbClr val="C00000"/>
                </a:solidFill>
              </a:rPr>
              <a:t>Бюджет на проекта: </a:t>
            </a:r>
          </a:p>
          <a:p>
            <a:pPr>
              <a:lnSpc>
                <a:spcPct val="100000"/>
              </a:lnSpc>
            </a:pPr>
            <a:r>
              <a:rPr lang="bg-BG" sz="2400" dirty="0">
                <a:solidFill>
                  <a:schemeClr val="tx1"/>
                </a:solidFill>
              </a:rPr>
              <a:t>401 412.00 лева, от които безвъзмездно финансиране 383 000.00 лева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072ED-F0A1-4619-5632-BB6C2D978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AAF04B-5830-0DD5-B412-E481CFBF44C0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94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8E6A1-0573-53FB-9948-C1C8803A26CD}"/>
              </a:ext>
            </a:extLst>
          </p:cNvPr>
          <p:cNvSpPr txBox="1"/>
          <p:nvPr/>
        </p:nvSpPr>
        <p:spPr>
          <a:xfrm>
            <a:off x="2445123" y="1505291"/>
            <a:ext cx="7301753" cy="599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g-BG" dirty="0">
                <a:solidFill>
                  <a:schemeClr val="tx1"/>
                </a:solidFill>
              </a:rPr>
              <a:t>Дейности, включени в проекта: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B3BD2-CF7A-6B04-2D42-12A36E46C7C0}"/>
              </a:ext>
            </a:extLst>
          </p:cNvPr>
          <p:cNvSpPr txBox="1"/>
          <p:nvPr/>
        </p:nvSpPr>
        <p:spPr>
          <a:xfrm>
            <a:off x="1679268" y="2137568"/>
            <a:ext cx="8553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2400" dirty="0">
                <a:solidFill>
                  <a:srgbClr val="C00000"/>
                </a:solidFill>
              </a:rPr>
              <a:t>Дейност 1: Управление на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425DA-F39E-5054-0DAB-440CA19B7ECA}"/>
              </a:ext>
            </a:extLst>
          </p:cNvPr>
          <p:cNvSpPr txBox="1"/>
          <p:nvPr/>
        </p:nvSpPr>
        <p:spPr>
          <a:xfrm>
            <a:off x="320040" y="2719525"/>
            <a:ext cx="11564600" cy="29277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1800" dirty="0">
                <a:solidFill>
                  <a:schemeClr val="tx1"/>
                </a:solidFill>
              </a:rPr>
              <a:t>Дейността цели успешна реализация на проекта и обхваща: </a:t>
            </a:r>
          </a:p>
          <a:p>
            <a:pPr algn="l">
              <a:lnSpc>
                <a:spcPts val="2800"/>
              </a:lnSpc>
            </a:pPr>
            <a:r>
              <a:rPr lang="bg-BG" sz="1800" dirty="0">
                <a:solidFill>
                  <a:schemeClr val="tx1"/>
                </a:solidFill>
              </a:rPr>
              <a:t>• </a:t>
            </a:r>
            <a:r>
              <a:rPr lang="bg-BG" sz="1800" dirty="0">
                <a:solidFill>
                  <a:srgbClr val="C00000"/>
                </a:solidFill>
              </a:rPr>
              <a:t>техническо управление на проекта</a:t>
            </a:r>
            <a:r>
              <a:rPr lang="bg-BG" sz="1800" dirty="0">
                <a:solidFill>
                  <a:schemeClr val="tx1"/>
                </a:solidFill>
              </a:rPr>
              <a:t>, вкл. планиране, организиране, ръководене и контролиране на избора на изпълнители в съответствие с кореспондиращата нормативна уредба; управление на дейностите от проекта, насочено към постигането на целите и индикаторите по проекта; комуникация с всички заинтересовани страни, изготвяне на документи, оформяне на документите съгласно изискванията за информация и комуникация, разпечатване, изпращане и в последствие архивиране на документите; </a:t>
            </a:r>
          </a:p>
          <a:p>
            <a:pPr algn="l">
              <a:lnSpc>
                <a:spcPts val="2800"/>
              </a:lnSpc>
            </a:pPr>
            <a:r>
              <a:rPr lang="bg-BG" sz="1800" dirty="0">
                <a:solidFill>
                  <a:schemeClr val="tx1"/>
                </a:solidFill>
              </a:rPr>
              <a:t>• </a:t>
            </a:r>
            <a:r>
              <a:rPr lang="bg-BG" sz="1800" dirty="0">
                <a:solidFill>
                  <a:srgbClr val="C00000"/>
                </a:solidFill>
              </a:rPr>
              <a:t>финансово управление на проекта</a:t>
            </a:r>
            <a:r>
              <a:rPr lang="bg-BG" sz="1800" dirty="0">
                <a:solidFill>
                  <a:schemeClr val="tx1"/>
                </a:solidFill>
              </a:rPr>
              <a:t>, вкл. осчетоводяване и отчитане на разходите по проекта.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274AD-CBC0-E10A-BB76-DA7217E35A1A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7D78E9-4D68-38CD-076A-D0F51761C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BC1C01-EDB7-CFC1-F7C7-D3273D5BD9C0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79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425DA-F39E-5054-0DAB-440CA19B7ECA}"/>
              </a:ext>
            </a:extLst>
          </p:cNvPr>
          <p:cNvSpPr txBox="1"/>
          <p:nvPr/>
        </p:nvSpPr>
        <p:spPr>
          <a:xfrm>
            <a:off x="3329988" y="1641576"/>
            <a:ext cx="5251986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chemeClr val="tx1"/>
                </a:solidFill>
              </a:rPr>
              <a:t>Екип за управление на проекта: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B597FA-D9EF-72EB-B77B-344F1BCDBE9B}"/>
              </a:ext>
            </a:extLst>
          </p:cNvPr>
          <p:cNvSpPr txBox="1"/>
          <p:nvPr/>
        </p:nvSpPr>
        <p:spPr>
          <a:xfrm>
            <a:off x="320040" y="2516454"/>
            <a:ext cx="66141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rgbClr val="C00000"/>
                </a:solidFill>
              </a:rPr>
              <a:t>Михаела Иванова – Ръководител проект</a:t>
            </a:r>
          </a:p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chemeClr val="tx1"/>
                </a:solidFill>
              </a:rPr>
              <a:t>Телефон: + 359 887 332 484</a:t>
            </a:r>
          </a:p>
          <a:p>
            <a:pPr algn="l">
              <a:lnSpc>
                <a:spcPts val="2800"/>
              </a:lnSpc>
            </a:pPr>
            <a:r>
              <a:rPr lang="en-US" sz="2400" dirty="0">
                <a:solidFill>
                  <a:schemeClr val="tx1"/>
                </a:solidFill>
              </a:rPr>
              <a:t>E-mail</a:t>
            </a:r>
            <a:r>
              <a:rPr lang="bg-BG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mtzaneva</a:t>
            </a:r>
            <a:r>
              <a:rPr lang="pl-PL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400" dirty="0">
                <a:solidFill>
                  <a:schemeClr val="tx1"/>
                </a:solidFill>
              </a:rPr>
              <a:t>gmail.com</a:t>
            </a:r>
            <a:endParaRPr lang="bg-BG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6BE4D3-36C0-593A-7E1B-981AEC0C6A85}"/>
              </a:ext>
            </a:extLst>
          </p:cNvPr>
          <p:cNvSpPr txBox="1"/>
          <p:nvPr/>
        </p:nvSpPr>
        <p:spPr>
          <a:xfrm>
            <a:off x="6115819" y="4025186"/>
            <a:ext cx="568833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rgbClr val="C00000"/>
                </a:solidFill>
              </a:rPr>
              <a:t>Любка Айвазова – Счетоводител</a:t>
            </a:r>
          </a:p>
          <a:p>
            <a:pPr algn="l">
              <a:lnSpc>
                <a:spcPts val="2800"/>
              </a:lnSpc>
            </a:pPr>
            <a:r>
              <a:rPr lang="bg-BG" sz="2400" dirty="0">
                <a:solidFill>
                  <a:schemeClr val="tx1"/>
                </a:solidFill>
              </a:rPr>
              <a:t>Телефон: + 359 883 406 111</a:t>
            </a:r>
          </a:p>
          <a:p>
            <a:pPr algn="l">
              <a:lnSpc>
                <a:spcPts val="2800"/>
              </a:lnSpc>
            </a:pPr>
            <a:r>
              <a:rPr lang="en-US" sz="2400" dirty="0">
                <a:solidFill>
                  <a:schemeClr val="tx1"/>
                </a:solidFill>
              </a:rPr>
              <a:t>E-mail</a:t>
            </a:r>
            <a:r>
              <a:rPr lang="bg-BG" sz="2400" dirty="0">
                <a:solidFill>
                  <a:schemeClr val="tx1"/>
                </a:solidFill>
              </a:rPr>
              <a:t>: </a:t>
            </a:r>
            <a:r>
              <a:rPr lang="ru-RU" sz="2400" dirty="0">
                <a:solidFill>
                  <a:schemeClr val="tx1"/>
                </a:solidFill>
              </a:rPr>
              <a:t>lubka.sapsgroup@abv.bg</a:t>
            </a:r>
            <a:endParaRPr lang="bg-BG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55460-EF1A-A972-B4F9-607134C7F2E7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385F5F-7822-AD0A-45D1-DF6399137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DE56E5-26B4-CFB3-0377-29EDC4BAB371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30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425DA-F39E-5054-0DAB-440CA19B7ECA}"/>
              </a:ext>
            </a:extLst>
          </p:cNvPr>
          <p:cNvSpPr txBox="1"/>
          <p:nvPr/>
        </p:nvSpPr>
        <p:spPr>
          <a:xfrm>
            <a:off x="1363810" y="1634692"/>
            <a:ext cx="9184341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bg-BG"/>
            </a:defPPr>
            <a:lvl1pPr algn="ctr">
              <a:lnSpc>
                <a:spcPts val="43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2800"/>
              </a:lnSpc>
            </a:pPr>
            <a:r>
              <a:rPr lang="bg-BG" sz="2400" dirty="0">
                <a:solidFill>
                  <a:srgbClr val="C00000"/>
                </a:solidFill>
              </a:rPr>
              <a:t>Дейност 2: Инвестиции в иновативен подход за развитие на местната заетост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320040" y="2524070"/>
            <a:ext cx="11637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Дейността е насочена към </a:t>
            </a:r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въвеждане на иновативен подход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за предоставяне на </a:t>
            </a:r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за работни места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и на </a:t>
            </a:r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иновативна практика за оптимизиране на работния процес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, включително чрез дистанционна работа.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A716A6-4B6A-3AD3-D59E-8261A53B6636}"/>
              </a:ext>
            </a:extLst>
          </p:cNvPr>
          <p:cNvSpPr txBox="1"/>
          <p:nvPr/>
        </p:nvSpPr>
        <p:spPr>
          <a:xfrm>
            <a:off x="320040" y="3184563"/>
            <a:ext cx="116376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 1: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 Разработване на иновативен подход за предоставяне на информация за работни места и подбор на персонала (СКД 3) –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бе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организиран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провежден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ХЕКАТОН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специализирано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събитие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предоставяне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на информация за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свободни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работни места,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както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възможности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повишаване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квалификацията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отговор на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търсенето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пазара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на труда в община Димитровград.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63B451-091D-1035-8396-DD3ADD54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B59DCB-BDC1-157A-D0EE-75E5CC1C0F38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6688CE-0073-87B5-7514-AB60D9D7C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92" y="4269859"/>
            <a:ext cx="2866663" cy="21499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691C58-60CD-4929-71E6-3B6BEEC78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132" y="4230446"/>
            <a:ext cx="2901695" cy="21762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BF6645-3E9C-65F7-6D6F-5FF7DCF8D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445" y="4243584"/>
            <a:ext cx="2866663" cy="214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4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277180" y="2281761"/>
            <a:ext cx="11637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 2: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Назначаване на безработни лица и/или лица от уязвими групи (СКД 2)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A716A6-4B6A-3AD3-D59E-8261A53B6636}"/>
              </a:ext>
            </a:extLst>
          </p:cNvPr>
          <p:cNvSpPr txBox="1"/>
          <p:nvPr/>
        </p:nvSpPr>
        <p:spPr>
          <a:xfrm>
            <a:off x="277180" y="2921551"/>
            <a:ext cx="116376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Назначени бяха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лица на трудов договор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на длъжност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Разработчик, софтуер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код по НКПД 2512-6004, постигнали най-високи резултати от проведения ХЕКАТОН.</a:t>
            </a:r>
          </a:p>
          <a:p>
            <a:pPr algn="just"/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Назначените лица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разработват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подобряват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оптимизират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различни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софтуери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отделни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модули от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тях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Новоназначените лица ще работят дистанционно, като по този начин ще минимизират разходите си храна и транспорт до работното място, което ще им осигури спестявания за подобряване на благосъстоянието и комфорта на личния им живот.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4AB23C-0CB3-2A3C-1AE3-6358177D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C74E65-AAC8-9900-9F59-1E83916E0C36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2ED631-B2F8-A9DF-E165-7203116FEBB6}"/>
              </a:ext>
            </a:extLst>
          </p:cNvPr>
          <p:cNvSpPr txBox="1"/>
          <p:nvPr/>
        </p:nvSpPr>
        <p:spPr>
          <a:xfrm>
            <a:off x="277180" y="5223334"/>
            <a:ext cx="11637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 назначените по проекта лица бе проведено специализирано обучение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на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стреса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емоционална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устойчивост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баланс работа-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личен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живот.</a:t>
            </a:r>
            <a:endParaRPr lang="bg-BG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58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295705" y="2349221"/>
            <a:ext cx="11594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 3:</a:t>
            </a:r>
            <a:r>
              <a:rPr lang="bg-BG" b="1">
                <a:latin typeface="Arial" panose="020B0604020202020204" pitchFamily="34" charset="0"/>
                <a:cs typeface="Arial" panose="020B0604020202020204" pitchFamily="34" charset="0"/>
              </a:rPr>
              <a:t> Оптимизиране на работния процес чрез въвеждане на иновативна практика по организация на работата в виртуална среда (СКД 2).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295705" y="3303272"/>
            <a:ext cx="115947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За оптимизиране на работния процес бе закупен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софтуер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оценка на персонала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Целта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е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новонаетите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лица да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бъдат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оценявани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техническа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подготовка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психично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състояние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работното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място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както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подбора им,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така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периодично по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работния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Закупуваният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софтуер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оценка на персонала е с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изключителна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важност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постигане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устойчиви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резултати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благоприятна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работна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среда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произтичаща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от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спецификата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сектора 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информационните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технологии,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който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най-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често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се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срещат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проблеми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на персонала,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породени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от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стрес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работното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място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невъзможност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съвместяване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професионалния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личния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живот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F5A0F-595B-C425-A3DF-CE8CFB755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F16BF1-C74E-0DFF-EF11-A0F8860C2407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552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928F1-4D46-0203-3CF0-31AD5A0BB0E6}"/>
              </a:ext>
            </a:extLst>
          </p:cNvPr>
          <p:cNvSpPr txBox="1"/>
          <p:nvPr/>
        </p:nvSpPr>
        <p:spPr>
          <a:xfrm>
            <a:off x="234320" y="1456768"/>
            <a:ext cx="11637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Дейност 3: Обучение на безработни лица и/или лица от уязвими групи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277180" y="1992782"/>
            <a:ext cx="11594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Бяха организирани и проведени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(две) обучения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на безработни лица и/или лица от уязвими групи (СКД 4). по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програмно осигуряване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както и за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на виртуални екипи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202D5-1C80-46C6-0EEE-B7D39B3B5BA5}"/>
              </a:ext>
            </a:extLst>
          </p:cNvPr>
          <p:cNvSpPr txBox="1"/>
          <p:nvPr/>
        </p:nvSpPr>
        <p:spPr>
          <a:xfrm>
            <a:off x="271811" y="3038247"/>
            <a:ext cx="116376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Проведените обучения са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ключови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 за постигане на достатъчна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 подготовка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така че безработните лица и лицата от уязвимите групи да могат да си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намерят работа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както в частни, така и в публични организации и то на длъжности с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висока добавена стойност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784C8-4E9D-003B-B457-DAFB0DD60746}"/>
              </a:ext>
            </a:extLst>
          </p:cNvPr>
          <p:cNvSpPr txBox="1"/>
          <p:nvPr/>
        </p:nvSpPr>
        <p:spPr>
          <a:xfrm>
            <a:off x="271811" y="4228971"/>
            <a:ext cx="115947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Проведените обученията в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дистанционна форма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ще позволи на обучените лица да имат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бърз и лесен достъп до учебното съдържание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в удобно за тях време, да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преговарят отделни теми или модули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като по този начин ще допринесе за постигане на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 професионално развитие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 между работа и живот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4781A1-8FFA-4B1F-56A6-E0C634398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96CF1F5-1C6D-D6A3-5B35-A11F2A5B6D2C}"/>
              </a:ext>
            </a:extLst>
          </p:cNvPr>
          <p:cNvSpPr txBox="1"/>
          <p:nvPr/>
        </p:nvSpPr>
        <p:spPr>
          <a:xfrm>
            <a:off x="298610" y="5673544"/>
            <a:ext cx="11466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В резултат от проведените обучения, успешно преминалите лица получиха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, доказващ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придобиването на конкретни знания, умения и компетентности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4D49A6-CCCC-995B-3EB0-B506F54C9CE9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01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1794136" y="1388637"/>
            <a:ext cx="8323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Дейност 4: Информация и публичност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202D5-1C80-46C6-0EEE-B7D39B3B5BA5}"/>
              </a:ext>
            </a:extLst>
          </p:cNvPr>
          <p:cNvSpPr txBox="1"/>
          <p:nvPr/>
        </p:nvSpPr>
        <p:spPr>
          <a:xfrm>
            <a:off x="298610" y="1978229"/>
            <a:ext cx="11637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Дейността е насочена към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осигуряване на информираност и публичност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на целите и постигнатите резултати от изпълнението на проекта, като информира обществеността, целевата група и заинтересованите страни за </a:t>
            </a:r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приноса на Финансовия механизъм на Европейското икономическо пространство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784C8-4E9D-003B-B457-DAFB0DD60746}"/>
              </a:ext>
            </a:extLst>
          </p:cNvPr>
          <p:cNvSpPr txBox="1"/>
          <p:nvPr/>
        </p:nvSpPr>
        <p:spPr>
          <a:xfrm>
            <a:off x="320040" y="3878018"/>
            <a:ext cx="11594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разработване на уеб-сайт – 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7FFF72-CE38-AC69-FD1C-AF0AEF283A1A}"/>
              </a:ext>
            </a:extLst>
          </p:cNvPr>
          <p:cNvSpPr txBox="1"/>
          <p:nvPr/>
        </p:nvSpPr>
        <p:spPr>
          <a:xfrm>
            <a:off x="307998" y="4438026"/>
            <a:ext cx="11594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организиране и провеждане на 2 (две) информационни събития.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B0CEB6-4D3C-FD47-6E7A-5B4DB6D2ABF9}"/>
              </a:ext>
            </a:extLst>
          </p:cNvPr>
          <p:cNvSpPr txBox="1"/>
          <p:nvPr/>
        </p:nvSpPr>
        <p:spPr>
          <a:xfrm>
            <a:off x="307998" y="3375123"/>
            <a:ext cx="11637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Изпълнените мерки </a:t>
            </a: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за комуникация са следните: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7C6E2-87A8-617C-0EEE-A56472B202DC}"/>
              </a:ext>
            </a:extLst>
          </p:cNvPr>
          <p:cNvSpPr txBox="1"/>
          <p:nvPr/>
        </p:nvSpPr>
        <p:spPr>
          <a:xfrm>
            <a:off x="298610" y="5027506"/>
            <a:ext cx="8316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изработване на 2000 (две хиляди) броя информационни материали.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C072FC-C5C0-9CA9-C294-E891E63EC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42EE23-5910-AA67-8AB4-C9545F2B44CE}"/>
              </a:ext>
            </a:extLst>
          </p:cNvPr>
          <p:cNvSpPr txBox="1"/>
          <p:nvPr/>
        </p:nvSpPr>
        <p:spPr>
          <a:xfrm>
            <a:off x="320040" y="5569849"/>
            <a:ext cx="11594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Видео материал за споделяне информация за проекта.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178693-40D0-9D6D-9D00-AD4C25C0256F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9FD2E8-6089-9EB5-8EFB-54488B49D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405" y="2958062"/>
            <a:ext cx="2321369" cy="16417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FBB099-6F27-54EE-C279-2BA1DBEAA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8724" y="4222544"/>
            <a:ext cx="2689797" cy="222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82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2E65A5A-1A86-28D8-61F0-BC1B69D58D83}"/>
              </a:ext>
            </a:extLst>
          </p:cNvPr>
          <p:cNvSpPr txBox="1"/>
          <p:nvPr/>
        </p:nvSpPr>
        <p:spPr>
          <a:xfrm>
            <a:off x="177166" y="6488668"/>
            <a:ext cx="221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www.eeagrants.bg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C9A10-62BF-0ADE-BA93-D0C2A35AD698}"/>
              </a:ext>
            </a:extLst>
          </p:cNvPr>
          <p:cNvSpPr txBox="1"/>
          <p:nvPr/>
        </p:nvSpPr>
        <p:spPr>
          <a:xfrm>
            <a:off x="4977765" y="6485096"/>
            <a:ext cx="195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www.route66.bg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4ECC-E50C-4B77-091B-CD5E6BEC45E5}"/>
              </a:ext>
            </a:extLst>
          </p:cNvPr>
          <p:cNvSpPr txBox="1"/>
          <p:nvPr/>
        </p:nvSpPr>
        <p:spPr>
          <a:xfrm>
            <a:off x="6269349" y="340059"/>
            <a:ext cx="56883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„Местно развитие, намаляване на бедността и</a:t>
            </a:r>
          </a:p>
          <a:p>
            <a:pPr algn="r"/>
            <a:r>
              <a:rPr lang="bg-BG" b="1" dirty="0">
                <a:latin typeface="Arial" panose="020B0604020202020204" pitchFamily="34" charset="0"/>
                <a:cs typeface="Arial" panose="020B0604020202020204" pitchFamily="34" charset="0"/>
              </a:rPr>
              <a:t>подобрено включване на уязвими групи“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F3690-B873-8E43-DD6F-C061BD2EB2FD}"/>
              </a:ext>
            </a:extLst>
          </p:cNvPr>
          <p:cNvSpPr txBox="1"/>
          <p:nvPr/>
        </p:nvSpPr>
        <p:spPr>
          <a:xfrm>
            <a:off x="1934155" y="3165986"/>
            <a:ext cx="83236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400" b="1" dirty="0">
                <a:latin typeface="Arial" panose="020B0604020202020204" pitchFamily="34" charset="0"/>
                <a:cs typeface="Arial" panose="020B0604020202020204" pitchFamily="34" charset="0"/>
              </a:rPr>
              <a:t>Благодарим за вниманието!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666444-2F03-A189-61AC-BFC909666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1" y="165253"/>
            <a:ext cx="1744519" cy="1224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EA17F3-106A-9780-2955-5E35435EB1A4}"/>
              </a:ext>
            </a:extLst>
          </p:cNvPr>
          <p:cNvSpPr txBox="1"/>
          <p:nvPr/>
        </p:nvSpPr>
        <p:spPr>
          <a:xfrm>
            <a:off x="9650776" y="6485096"/>
            <a:ext cx="2486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www.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ackers.website</a:t>
            </a:r>
            <a:endParaRPr lang="bg-B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92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</TotalTime>
  <Words>1784</Words>
  <Application>Microsoft Office PowerPoint</Application>
  <PresentationFormat>Widescreen</PresentationFormat>
  <Paragraphs>146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Mihaela Ivanova</dc:creator>
  <cp:lastModifiedBy>Mihaela Ivanova</cp:lastModifiedBy>
  <cp:revision>15</cp:revision>
  <dcterms:created xsi:type="dcterms:W3CDTF">2023-05-21T16:01:23Z</dcterms:created>
  <dcterms:modified xsi:type="dcterms:W3CDTF">2024-04-22T09:07:27Z</dcterms:modified>
</cp:coreProperties>
</file>